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4"/>
  </p:notesMasterIdLst>
  <p:sldIdLst>
    <p:sldId id="256" r:id="rId2"/>
    <p:sldId id="264" r:id="rId3"/>
    <p:sldId id="302" r:id="rId4"/>
    <p:sldId id="301" r:id="rId5"/>
    <p:sldId id="304" r:id="rId6"/>
    <p:sldId id="305" r:id="rId7"/>
    <p:sldId id="269" r:id="rId8"/>
    <p:sldId id="307" r:id="rId9"/>
    <p:sldId id="308" r:id="rId10"/>
    <p:sldId id="303" r:id="rId11"/>
    <p:sldId id="270" r:id="rId12"/>
    <p:sldId id="260" r:id="rId13"/>
    <p:sldId id="271" r:id="rId14"/>
    <p:sldId id="306" r:id="rId15"/>
    <p:sldId id="262" r:id="rId16"/>
    <p:sldId id="263" r:id="rId17"/>
    <p:sldId id="272" r:id="rId18"/>
    <p:sldId id="257" r:id="rId19"/>
    <p:sldId id="273" r:id="rId20"/>
    <p:sldId id="268" r:id="rId21"/>
    <p:sldId id="309" r:id="rId22"/>
    <p:sldId id="310" r:id="rId23"/>
    <p:sldId id="265" r:id="rId24"/>
    <p:sldId id="266" r:id="rId25"/>
    <p:sldId id="267" r:id="rId26"/>
    <p:sldId id="274" r:id="rId27"/>
    <p:sldId id="275" r:id="rId28"/>
    <p:sldId id="277" r:id="rId29"/>
    <p:sldId id="278" r:id="rId30"/>
    <p:sldId id="279" r:id="rId31"/>
    <p:sldId id="280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11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12" r:id="rId51"/>
    <p:sldId id="313" r:id="rId52"/>
    <p:sldId id="30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4AC46-EE43-4407-8F1F-D573A5142071}" type="datetimeFigureOut">
              <a:rPr lang="it-IT" smtClean="0"/>
              <a:t>18/05/2017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0CB54-407E-457B-B073-5CEC6DD97C6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17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Spiegare il problema </a:t>
            </a:r>
            <a:r>
              <a:rPr lang="it-IT" dirty="0" err="1" smtClean="0"/>
              <a:t>rasp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9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dopo il picco e quelli non più vecchi di un tot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2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Codice Arduino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28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Codice Arduino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361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54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060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62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 smtClean="0"/>
              <a:t>Libreria Arduino dedicata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86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Progettazione circuito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51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Progettazione supporto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952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Collegamenti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72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414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Non sposta dati minori del picco</a:t>
            </a:r>
          </a:p>
          <a:p>
            <a:endParaRPr lang="it-CH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24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a partire da un picco</a:t>
            </a:r>
          </a:p>
          <a:p>
            <a:endParaRPr lang="it-CH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92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dopo il picco, ma non quelli più vecchi di un tot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91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Survey</a:t>
            </a:r>
            <a:r>
              <a:rPr lang="it-IT" dirty="0" smtClean="0"/>
              <a:t> Station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J.Fassora</a:t>
            </a:r>
            <a:r>
              <a:rPr lang="it-IT" dirty="0" smtClean="0"/>
              <a:t>, </a:t>
            </a:r>
            <a:r>
              <a:rPr lang="it-IT" dirty="0" err="1" smtClean="0"/>
              <a:t>R.Di</a:t>
            </a:r>
            <a:r>
              <a:rPr lang="it-IT" dirty="0" smtClean="0"/>
              <a:t> Summa, </a:t>
            </a:r>
            <a:r>
              <a:rPr lang="it-IT" dirty="0" err="1" smtClean="0"/>
              <a:t>J.Greppi</a:t>
            </a:r>
            <a:r>
              <a:rPr lang="it-IT" dirty="0" smtClean="0"/>
              <a:t>, </a:t>
            </a:r>
            <a:r>
              <a:rPr lang="it-IT" dirty="0" err="1" smtClean="0"/>
              <a:t>J.Jornod</a:t>
            </a:r>
            <a:r>
              <a:rPr lang="it-IT" dirty="0" smtClean="0"/>
              <a:t>, </a:t>
            </a:r>
            <a:r>
              <a:rPr lang="it-IT" dirty="0" err="1" smtClean="0"/>
              <a:t>N.Mazzoletti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11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Progettazione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983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328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250459"/>
            <a:ext cx="5646950" cy="62361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171315" y="2883299"/>
            <a:ext cx="10353762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Percorso dei dati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590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Database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806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CH" sz="3600" dirty="0"/>
              <a:t>Immagazzinare dati </a:t>
            </a:r>
          </a:p>
          <a:p>
            <a:r>
              <a:rPr lang="it-IT" sz="3600" dirty="0" smtClean="0"/>
              <a:t>Manipolare dati</a:t>
            </a:r>
          </a:p>
          <a:p>
            <a:r>
              <a:rPr lang="it-IT" sz="3600" dirty="0" smtClean="0"/>
              <a:t>Gestire dati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2169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1" y="70511"/>
            <a:ext cx="10821799" cy="6716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06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70" y="38109"/>
            <a:ext cx="8004460" cy="6781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50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Sito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14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" y="-39847"/>
            <a:ext cx="11215156" cy="6937695"/>
          </a:xfrm>
        </p:spPr>
      </p:pic>
    </p:spTree>
    <p:extLst>
      <p:ext uri="{BB962C8B-B14F-4D97-AF65-F5344CB8AC3E}">
        <p14:creationId xmlns:p14="http://schemas.microsoft.com/office/powerpoint/2010/main" val="288462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Stazione di rilevamento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5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877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8" y="1325297"/>
            <a:ext cx="3305355" cy="330535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0" y="1563146"/>
            <a:ext cx="5486349" cy="3536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asellaDiTesto 3"/>
          <p:cNvSpPr txBox="1"/>
          <p:nvPr/>
        </p:nvSpPr>
        <p:spPr>
          <a:xfrm>
            <a:off x="1291671" y="5727595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ODR (Output Data Rate)</a:t>
            </a:r>
            <a:endParaRPr lang="it-CH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540137" y="4855958"/>
            <a:ext cx="193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Scala di sensibilità:</a:t>
            </a:r>
          </a:p>
          <a:p>
            <a:r>
              <a:rPr lang="it-CH" dirty="0" smtClean="0"/>
              <a:t>±2G / ±4G / ±8G</a:t>
            </a:r>
            <a:endParaRPr lang="it-CH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162023" y="170075"/>
            <a:ext cx="4587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800" dirty="0" smtClean="0"/>
              <a:t>Accelerometro MMA8452Q</a:t>
            </a:r>
            <a:endParaRPr lang="it-CH" sz="2800" dirty="0"/>
          </a:p>
        </p:txBody>
      </p:sp>
    </p:spTree>
    <p:extLst>
      <p:ext uri="{BB962C8B-B14F-4D97-AF65-F5344CB8AC3E}">
        <p14:creationId xmlns:p14="http://schemas.microsoft.com/office/powerpoint/2010/main" val="346084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24908" r="31806" b="29789"/>
          <a:stretch/>
        </p:blipFill>
        <p:spPr>
          <a:xfrm>
            <a:off x="353456" y="0"/>
            <a:ext cx="11485089" cy="6858000"/>
          </a:xfrm>
        </p:spPr>
      </p:pic>
    </p:spTree>
    <p:extLst>
      <p:ext uri="{BB962C8B-B14F-4D97-AF65-F5344CB8AC3E}">
        <p14:creationId xmlns:p14="http://schemas.microsoft.com/office/powerpoint/2010/main" val="101762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3" t="31457" r="37776" b="34701"/>
          <a:stretch/>
        </p:blipFill>
        <p:spPr>
          <a:xfrm>
            <a:off x="11311" y="497048"/>
            <a:ext cx="12169378" cy="5863905"/>
          </a:xfrm>
        </p:spPr>
      </p:pic>
    </p:spTree>
    <p:extLst>
      <p:ext uri="{BB962C8B-B14F-4D97-AF65-F5344CB8AC3E}">
        <p14:creationId xmlns:p14="http://schemas.microsoft.com/office/powerpoint/2010/main" val="176013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786" y="3296608"/>
            <a:ext cx="3413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5400" dirty="0" smtClean="0"/>
              <a:t>ARDUINO</a:t>
            </a:r>
            <a:endParaRPr lang="it-CH" sz="5400" dirty="0"/>
          </a:p>
        </p:txBody>
      </p:sp>
      <p:sp>
        <p:nvSpPr>
          <p:cNvPr id="8" name="Right Arrow 7"/>
          <p:cNvSpPr/>
          <p:nvPr/>
        </p:nvSpPr>
        <p:spPr>
          <a:xfrm>
            <a:off x="3755574" y="3424976"/>
            <a:ext cx="1306284" cy="737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sz="2400"/>
          </a:p>
        </p:txBody>
      </p:sp>
      <p:sp>
        <p:nvSpPr>
          <p:cNvPr id="9" name="TextBox 8"/>
          <p:cNvSpPr txBox="1"/>
          <p:nvPr/>
        </p:nvSpPr>
        <p:spPr>
          <a:xfrm>
            <a:off x="5313589" y="3342774"/>
            <a:ext cx="292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5400" dirty="0" smtClean="0"/>
              <a:t>PHP</a:t>
            </a:r>
            <a:endParaRPr lang="it-CH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8287768" y="3296608"/>
            <a:ext cx="333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5400" dirty="0" smtClean="0"/>
              <a:t>DATABASE</a:t>
            </a:r>
            <a:endParaRPr lang="it-CH" sz="4800" dirty="0"/>
          </a:p>
        </p:txBody>
      </p:sp>
      <p:sp>
        <p:nvSpPr>
          <p:cNvPr id="12" name="Right Arrow 11"/>
          <p:cNvSpPr/>
          <p:nvPr/>
        </p:nvSpPr>
        <p:spPr>
          <a:xfrm>
            <a:off x="6776362" y="3424168"/>
            <a:ext cx="1306284" cy="737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sz="2400"/>
          </a:p>
        </p:txBody>
      </p:sp>
    </p:spTree>
    <p:extLst>
      <p:ext uri="{BB962C8B-B14F-4D97-AF65-F5344CB8AC3E}">
        <p14:creationId xmlns:p14="http://schemas.microsoft.com/office/powerpoint/2010/main" val="228333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2" y="63071"/>
            <a:ext cx="11717756" cy="6731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52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235" y="3117218"/>
            <a:ext cx="3413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4800" dirty="0" smtClean="0"/>
              <a:t>Prelevare i dati</a:t>
            </a:r>
            <a:endParaRPr lang="it-CH" sz="4800" dirty="0"/>
          </a:p>
        </p:txBody>
      </p:sp>
      <p:sp>
        <p:nvSpPr>
          <p:cNvPr id="5" name="Right Arrow 4"/>
          <p:cNvSpPr/>
          <p:nvPr/>
        </p:nvSpPr>
        <p:spPr>
          <a:xfrm>
            <a:off x="3433809" y="3533524"/>
            <a:ext cx="1306284" cy="737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sz="2400"/>
          </a:p>
        </p:txBody>
      </p:sp>
      <p:sp>
        <p:nvSpPr>
          <p:cNvPr id="6" name="TextBox 5"/>
          <p:cNvSpPr txBox="1"/>
          <p:nvPr/>
        </p:nvSpPr>
        <p:spPr>
          <a:xfrm>
            <a:off x="4855456" y="3117218"/>
            <a:ext cx="3091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4800" dirty="0" smtClean="0"/>
              <a:t>Connettersi al DB</a:t>
            </a:r>
            <a:endParaRPr lang="it-CH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886682" y="3440383"/>
            <a:ext cx="333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5400" dirty="0" smtClean="0"/>
              <a:t>Insert</a:t>
            </a:r>
            <a:endParaRPr lang="it-CH" sz="4800" dirty="0"/>
          </a:p>
        </p:txBody>
      </p:sp>
      <p:sp>
        <p:nvSpPr>
          <p:cNvPr id="8" name="Right Arrow 7"/>
          <p:cNvSpPr/>
          <p:nvPr/>
        </p:nvSpPr>
        <p:spPr>
          <a:xfrm>
            <a:off x="8349672" y="3533524"/>
            <a:ext cx="1306284" cy="737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sz="2400"/>
          </a:p>
        </p:txBody>
      </p:sp>
    </p:spTree>
    <p:extLst>
      <p:ext uri="{BB962C8B-B14F-4D97-AF65-F5344CB8AC3E}">
        <p14:creationId xmlns:p14="http://schemas.microsoft.com/office/powerpoint/2010/main" val="220036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Implementazione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90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Database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47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93" y="2458529"/>
            <a:ext cx="3265873" cy="1794294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>
            <a:off x="5983128" y="2786332"/>
            <a:ext cx="1613140" cy="13198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6" t="4608" r="7130" b="60240"/>
          <a:stretch/>
        </p:blipFill>
        <p:spPr>
          <a:xfrm>
            <a:off x="466655" y="1966163"/>
            <a:ext cx="5183647" cy="2825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23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8" t="46788" r="4683" b="3169"/>
          <a:stretch/>
        </p:blipFill>
        <p:spPr>
          <a:xfrm>
            <a:off x="405441" y="2181593"/>
            <a:ext cx="5124091" cy="395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reccia a destra 6"/>
          <p:cNvSpPr/>
          <p:nvPr/>
        </p:nvSpPr>
        <p:spPr>
          <a:xfrm>
            <a:off x="5756330" y="3562710"/>
            <a:ext cx="1613140" cy="13198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68" y="2605177"/>
            <a:ext cx="4372771" cy="25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3600" dirty="0" smtClean="0"/>
              <a:t>Analisi</a:t>
            </a:r>
          </a:p>
          <a:p>
            <a:r>
              <a:rPr lang="it-IT" sz="3600" dirty="0" smtClean="0"/>
              <a:t>Progettazione</a:t>
            </a:r>
          </a:p>
          <a:p>
            <a:r>
              <a:rPr lang="it-IT" sz="3600" dirty="0" smtClean="0"/>
              <a:t>Implementazione</a:t>
            </a:r>
          </a:p>
          <a:p>
            <a:r>
              <a:rPr lang="it-IT" sz="3600" dirty="0" smtClean="0"/>
              <a:t>Conclusioni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6368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45404" r="53969" b="5414"/>
          <a:stretch/>
        </p:blipFill>
        <p:spPr>
          <a:xfrm>
            <a:off x="155275" y="2450857"/>
            <a:ext cx="5393996" cy="3631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reccia a destra 5"/>
          <p:cNvSpPr/>
          <p:nvPr/>
        </p:nvSpPr>
        <p:spPr>
          <a:xfrm>
            <a:off x="5756330" y="3580920"/>
            <a:ext cx="1613140" cy="13198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5" y="2912407"/>
            <a:ext cx="4596234" cy="28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2673" r="55071" b="62175"/>
          <a:stretch/>
        </p:blipFill>
        <p:spPr>
          <a:xfrm>
            <a:off x="401128" y="2889848"/>
            <a:ext cx="5550862" cy="276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reccia a destra 6"/>
          <p:cNvSpPr/>
          <p:nvPr/>
        </p:nvSpPr>
        <p:spPr>
          <a:xfrm>
            <a:off x="6127266" y="3614467"/>
            <a:ext cx="842877" cy="8108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19" y="3732912"/>
            <a:ext cx="4774831" cy="541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0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" y="2262286"/>
            <a:ext cx="4793667" cy="219757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17" y="1741646"/>
            <a:ext cx="2925269" cy="24923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/>
          <a:stretch/>
        </p:blipFill>
        <p:spPr>
          <a:xfrm>
            <a:off x="8303006" y="1684643"/>
            <a:ext cx="2376495" cy="30192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88" y="2131728"/>
            <a:ext cx="4596561" cy="2388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reccia a destra 8"/>
          <p:cNvSpPr/>
          <p:nvPr/>
        </p:nvSpPr>
        <p:spPr>
          <a:xfrm>
            <a:off x="5395017" y="2666064"/>
            <a:ext cx="1613140" cy="13198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6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6" y="2604789"/>
            <a:ext cx="4551889" cy="92341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37" y="2181594"/>
            <a:ext cx="2925269" cy="249239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5472655" y="2709195"/>
            <a:ext cx="1126553" cy="9580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/>
          <a:stretch/>
        </p:blipFill>
        <p:spPr>
          <a:xfrm>
            <a:off x="8699821" y="2181594"/>
            <a:ext cx="2376495" cy="30192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40" y="2709195"/>
            <a:ext cx="5239677" cy="8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3" y="2320506"/>
            <a:ext cx="4290892" cy="25786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35" y="1922801"/>
            <a:ext cx="2925269" cy="249239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5015455" y="2932981"/>
            <a:ext cx="1005783" cy="8798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08" y="2854841"/>
            <a:ext cx="6010526" cy="95803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/>
          <a:stretch/>
        </p:blipFill>
        <p:spPr>
          <a:xfrm>
            <a:off x="7888938" y="2492145"/>
            <a:ext cx="2376495" cy="3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2125537"/>
            <a:ext cx="4649990" cy="27346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28" y="2125538"/>
            <a:ext cx="5672588" cy="26966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1" y="1698515"/>
            <a:ext cx="2925269" cy="2492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/>
          <a:stretch/>
        </p:blipFill>
        <p:spPr>
          <a:xfrm>
            <a:off x="8001081" y="1672172"/>
            <a:ext cx="2376495" cy="301924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>
            <a:off x="5015455" y="2932981"/>
            <a:ext cx="1005783" cy="8798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087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62" y="1895331"/>
            <a:ext cx="6540190" cy="32155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1696923"/>
            <a:ext cx="5347903" cy="369177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55275" y="207034"/>
            <a:ext cx="449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IMPLEMENTAZIONE- DB</a:t>
            </a:r>
            <a:endParaRPr lang="it-CH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34123" y="5634654"/>
            <a:ext cx="609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Automatizzare la cancellazione dati</a:t>
            </a:r>
            <a:endParaRPr lang="it-CH" dirty="0"/>
          </a:p>
          <a:p>
            <a:endParaRPr lang="it-CH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34123" y="6158383"/>
            <a:ext cx="609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Automatizzare conservazione dati</a:t>
            </a:r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333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556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521773" y="1683604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 smtClean="0"/>
              <a:t>Data.php</a:t>
            </a:r>
            <a:endParaRPr lang="it-CH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166340" y="177704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Grafico</a:t>
            </a:r>
            <a:endParaRPr lang="it-CH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475117" y="279656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Select</a:t>
            </a:r>
            <a:endParaRPr lang="it-CH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475116" y="3631418"/>
            <a:ext cx="15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Formattazione</a:t>
            </a:r>
            <a:endParaRPr lang="it-CH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166407" y="4835605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Output (</a:t>
            </a:r>
            <a:r>
              <a:rPr lang="it-CH" dirty="0" err="1" smtClean="0"/>
              <a:t>encode</a:t>
            </a:r>
            <a:r>
              <a:rPr lang="it-CH" dirty="0" smtClean="0"/>
              <a:t>)</a:t>
            </a:r>
            <a:endParaRPr lang="it-CH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226725" y="4835605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AJAX richiama</a:t>
            </a:r>
            <a:endParaRPr lang="it-CH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085827" y="3728548"/>
            <a:ext cx="236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 smtClean="0"/>
              <a:t>Decode</a:t>
            </a:r>
            <a:r>
              <a:rPr lang="it-CH" dirty="0" smtClean="0"/>
              <a:t> + assegnazione</a:t>
            </a:r>
            <a:endParaRPr lang="it-CH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085827" y="2855677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Aggiornamento grafico</a:t>
            </a:r>
            <a:endParaRPr lang="it-CH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2224040" y="2070340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2224040" y="2981229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2219589" y="4000750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2820563" y="5020271"/>
            <a:ext cx="5055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V="1">
            <a:off x="8686525" y="4097880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8686525" y="3125502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 flipV="1">
            <a:off x="8686525" y="2117952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44" y="5204937"/>
            <a:ext cx="4000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6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Stazione di rilevamento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23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Analisi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40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2" t="24635" r="37605" b="31426"/>
          <a:stretch/>
        </p:blipFill>
        <p:spPr>
          <a:xfrm>
            <a:off x="952704" y="0"/>
            <a:ext cx="10286592" cy="6858000"/>
          </a:xfrm>
        </p:spPr>
      </p:pic>
    </p:spTree>
    <p:extLst>
      <p:ext uri="{BB962C8B-B14F-4D97-AF65-F5344CB8AC3E}">
        <p14:creationId xmlns:p14="http://schemas.microsoft.com/office/powerpoint/2010/main" val="190749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/>
            <a:r>
              <a:rPr lang="it-CH" sz="3600" dirty="0" smtClean="0"/>
              <a:t>#</a:t>
            </a:r>
            <a:r>
              <a:rPr lang="it-CH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include </a:t>
            </a:r>
            <a:r>
              <a:rPr lang="it-CH" sz="3600" dirty="0"/>
              <a:t>&lt;</a:t>
            </a:r>
            <a:r>
              <a:rPr lang="it-CH" sz="3600" dirty="0">
                <a:solidFill>
                  <a:srgbClr val="FFC000"/>
                </a:solidFill>
              </a:rPr>
              <a:t>SFE_MMA8452Q.h</a:t>
            </a:r>
            <a:r>
              <a:rPr lang="it-CH" sz="3600" dirty="0" smtClean="0"/>
              <a:t>&gt;</a:t>
            </a:r>
          </a:p>
          <a:p>
            <a:pPr lvl="1"/>
            <a:r>
              <a:rPr lang="it-CH" sz="3600" dirty="0"/>
              <a:t>MMA8452Q accel</a:t>
            </a:r>
            <a:r>
              <a:rPr lang="it-CH" sz="3600" dirty="0" smtClean="0"/>
              <a:t>;</a:t>
            </a:r>
          </a:p>
          <a:p>
            <a:pPr lvl="1"/>
            <a:r>
              <a:rPr lang="it-CH" sz="3600" dirty="0"/>
              <a:t>accel.init(SCALE_2G, ODR_400</a:t>
            </a:r>
            <a:r>
              <a:rPr lang="it-CH" sz="3600" dirty="0" smtClean="0"/>
              <a:t>);</a:t>
            </a:r>
          </a:p>
          <a:p>
            <a:pPr lvl="1"/>
            <a:r>
              <a:rPr lang="it-CH" sz="3600" dirty="0" smtClean="0"/>
              <a:t>accel.x o accel.cx</a:t>
            </a:r>
            <a:endParaRPr lang="it-CH" sz="3600" dirty="0"/>
          </a:p>
        </p:txBody>
      </p:sp>
    </p:spTree>
    <p:extLst>
      <p:ext uri="{BB962C8B-B14F-4D97-AF65-F5344CB8AC3E}">
        <p14:creationId xmlns:p14="http://schemas.microsoft.com/office/powerpoint/2010/main" val="2430125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UpdateValues:</a:t>
            </a:r>
          </a:p>
          <a:p>
            <a:pPr marL="0" indent="0">
              <a:buNone/>
            </a:pPr>
            <a:endParaRPr lang="it-CH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46713" y="3075438"/>
            <a:ext cx="4901293" cy="18466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 if (client.connect(server, 80</a:t>
            </a:r>
            <a:r>
              <a:rPr lang="it-CH" sz="2400" dirty="0" smtClean="0"/>
              <a:t>)){</a:t>
            </a:r>
            <a:endParaRPr lang="it-CH" sz="2400" dirty="0"/>
          </a:p>
          <a:p>
            <a:r>
              <a:rPr lang="it-CH" sz="2400" dirty="0"/>
              <a:t> </a:t>
            </a:r>
            <a:r>
              <a:rPr lang="it-CH" sz="2400" dirty="0" smtClean="0"/>
              <a:t>	Serial.println</a:t>
            </a:r>
            <a:r>
              <a:rPr lang="it-CH" sz="2400" dirty="0"/>
              <a:t>("Connesso</a:t>
            </a:r>
            <a:r>
              <a:rPr lang="it-CH" sz="2400" dirty="0" smtClean="0"/>
              <a:t>");</a:t>
            </a:r>
            <a:endParaRPr lang="it-CH" sz="2400" dirty="0"/>
          </a:p>
          <a:p>
            <a:r>
              <a:rPr lang="it-CH" sz="2400" dirty="0" smtClean="0"/>
              <a:t>	if (accel.available</a:t>
            </a:r>
            <a:r>
              <a:rPr lang="it-CH" sz="2400" dirty="0"/>
              <a:t>() == 1){</a:t>
            </a:r>
          </a:p>
          <a:p>
            <a:r>
              <a:rPr lang="it-CH" sz="2400" dirty="0"/>
              <a:t>      </a:t>
            </a:r>
            <a:r>
              <a:rPr lang="it-CH" sz="2400" dirty="0" smtClean="0"/>
              <a:t>		accel.read</a:t>
            </a:r>
            <a:r>
              <a:rPr lang="it-CH" sz="2400" dirty="0"/>
              <a:t>();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37900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UpdateValues:</a:t>
            </a:r>
          </a:p>
          <a:p>
            <a:pPr marL="0" indent="0">
              <a:buNone/>
            </a:pPr>
            <a:endParaRPr lang="it-CH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45353" y="2662466"/>
            <a:ext cx="4901293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strURL = "GET /index.php?x=";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accel.cx;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"&amp;y=";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accel.cy;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"&amp;z=";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accel.cz;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 HTTP/1.1";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746656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UpdateValues:</a:t>
            </a:r>
          </a:p>
          <a:p>
            <a:pPr marL="0" indent="0">
              <a:buNone/>
            </a:pPr>
            <a:endParaRPr lang="it-CH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45353" y="3031798"/>
            <a:ext cx="490129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client.println(strURL);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("Host: 10.20.4.202");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("Connection: close");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();</a:t>
            </a:r>
          </a:p>
          <a:p>
            <a:r>
              <a:rPr lang="it-CH" sz="2400" dirty="0" smtClean="0"/>
              <a:t>client.stop</a:t>
            </a:r>
            <a:r>
              <a:rPr lang="it-CH" sz="2400" dirty="0"/>
              <a:t>();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678350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Recupero dei valori: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216464"/>
            <a:ext cx="9078685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 if(isset($_GET['x']) &amp;&amp; isset($_GET['y']) &amp;&amp; isset($_GET['z'])){</a:t>
            </a:r>
          </a:p>
          <a:p>
            <a:r>
              <a:rPr lang="it-CH" sz="2400" dirty="0" smtClean="0"/>
              <a:t>        $</a:t>
            </a:r>
            <a:r>
              <a:rPr lang="it-CH" sz="2400" dirty="0"/>
              <a:t>x = $_GET['x'];</a:t>
            </a:r>
          </a:p>
          <a:p>
            <a:r>
              <a:rPr lang="it-CH" sz="2400" dirty="0"/>
              <a:t>        $y = $_GET['y'];</a:t>
            </a:r>
          </a:p>
          <a:p>
            <a:r>
              <a:rPr lang="it-CH" sz="2400" dirty="0"/>
              <a:t>        $z = $_GET['z'];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423577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Connessione a MySQL e DB: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585795"/>
            <a:ext cx="9078685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$link = mysql_connect('localhost', 'root', </a:t>
            </a:r>
            <a:r>
              <a:rPr lang="it-CH" sz="2400" dirty="0" smtClean="0"/>
              <a:t>'root');     </a:t>
            </a:r>
          </a:p>
          <a:p>
            <a:r>
              <a:rPr lang="it-CH" sz="2400" dirty="0"/>
              <a:t>mysql_select_db("surveystation") or </a:t>
            </a:r>
            <a:r>
              <a:rPr lang="it-CH" sz="2400" dirty="0" smtClean="0"/>
              <a:t>die(</a:t>
            </a:r>
            <a:r>
              <a:rPr lang="it-CH" sz="2400" dirty="0"/>
              <a:t>"</a:t>
            </a:r>
            <a:r>
              <a:rPr lang="it-CH" sz="2400" dirty="0" smtClean="0"/>
              <a:t>Error select DB");</a:t>
            </a:r>
            <a:endParaRPr lang="it-CH" sz="2400" dirty="0"/>
          </a:p>
        </p:txBody>
      </p:sp>
    </p:spTree>
    <p:extLst>
      <p:ext uri="{BB962C8B-B14F-4D97-AF65-F5344CB8AC3E}">
        <p14:creationId xmlns:p14="http://schemas.microsoft.com/office/powerpoint/2010/main" val="354639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Creazione e invio della query: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216464"/>
            <a:ext cx="9078685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$</a:t>
            </a:r>
            <a:r>
              <a:rPr lang="en-US" sz="2400" dirty="0" err="1"/>
              <a:t>sql</a:t>
            </a:r>
            <a:r>
              <a:rPr lang="en-US" sz="2400" dirty="0"/>
              <a:t> = "INSERT INTO </a:t>
            </a:r>
            <a:r>
              <a:rPr lang="en-US" sz="2400" dirty="0" err="1"/>
              <a:t>surveystation.sismografo</a:t>
            </a:r>
            <a:r>
              <a:rPr lang="en-US" sz="2400" dirty="0"/>
              <a:t> (</a:t>
            </a:r>
            <a:r>
              <a:rPr lang="en-US" sz="2400" dirty="0" err="1"/>
              <a:t>Valore_X</a:t>
            </a:r>
            <a:r>
              <a:rPr lang="en-US" sz="2400" dirty="0"/>
              <a:t>, </a:t>
            </a:r>
            <a:r>
              <a:rPr lang="en-US" sz="2400" dirty="0" err="1"/>
              <a:t>Valore_Y</a:t>
            </a:r>
            <a:r>
              <a:rPr lang="en-US" sz="2400" dirty="0"/>
              <a:t>, </a:t>
            </a:r>
            <a:r>
              <a:rPr lang="en-US" sz="2400" dirty="0" err="1"/>
              <a:t>Valore_Z</a:t>
            </a:r>
            <a:r>
              <a:rPr lang="en-US" sz="2400" dirty="0"/>
              <a:t>, Data) </a:t>
            </a:r>
            <a:r>
              <a:rPr lang="en-US" sz="2400" dirty="0" smtClean="0"/>
              <a:t>VALUES </a:t>
            </a:r>
            <a:r>
              <a:rPr lang="en-US" sz="2400" dirty="0"/>
              <a:t>(".$x.", ".$y.", ".$z.", now())"; </a:t>
            </a:r>
            <a:endParaRPr lang="en-US" sz="2400" dirty="0" smtClean="0"/>
          </a:p>
          <a:p>
            <a:r>
              <a:rPr lang="it-CH" sz="2400" dirty="0" smtClean="0"/>
              <a:t>mysql_query</a:t>
            </a:r>
            <a:r>
              <a:rPr lang="it-CH" sz="2400" dirty="0"/>
              <a:t>( $sql, $link </a:t>
            </a:r>
            <a:r>
              <a:rPr lang="it-CH" sz="2400" dirty="0" smtClean="0"/>
              <a:t>);</a:t>
            </a:r>
          </a:p>
          <a:p>
            <a:r>
              <a:rPr lang="it-CH" sz="2400" dirty="0" smtClean="0"/>
              <a:t>mysql_close</a:t>
            </a:r>
            <a:r>
              <a:rPr lang="it-CH" sz="2400" dirty="0"/>
              <a:t>($link);</a:t>
            </a:r>
          </a:p>
        </p:txBody>
      </p:sp>
    </p:spTree>
    <p:extLst>
      <p:ext uri="{BB962C8B-B14F-4D97-AF65-F5344CB8AC3E}">
        <p14:creationId xmlns:p14="http://schemas.microsoft.com/office/powerpoint/2010/main" val="3154394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Conclusioni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734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Consuntivo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15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Richiesta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4432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Consuntivo </a:t>
            </a:r>
            <a:r>
              <a:rPr lang="it-IT" dirty="0" err="1" smtClean="0"/>
              <a:t>Gantt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900052"/>
            <a:ext cx="11353800" cy="4072985"/>
          </a:xfrm>
        </p:spPr>
      </p:pic>
    </p:spTree>
    <p:extLst>
      <p:ext uri="{BB962C8B-B14F-4D97-AF65-F5344CB8AC3E}">
        <p14:creationId xmlns:p14="http://schemas.microsoft.com/office/powerpoint/2010/main" val="310901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Costi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300638"/>
          <a:ext cx="10515600" cy="1855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31">
                <a:tc>
                  <a:txBody>
                    <a:bodyPr/>
                    <a:lstStyle/>
                    <a:p>
                      <a:r>
                        <a:rPr lang="it-IT" dirty="0" smtClean="0"/>
                        <a:t>Risorsa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Prezzo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r>
                        <a:rPr lang="it-IT" dirty="0" smtClean="0"/>
                        <a:t>Accelerometro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CHF + 10 spedizione = 16 CHF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r>
                        <a:rPr lang="it-IT" dirty="0" smtClean="0"/>
                        <a:t>Personale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CHF/h * 142 h lavoro * 5 persone = 35500 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31">
                <a:tc>
                  <a:txBody>
                    <a:bodyPr/>
                    <a:lstStyle/>
                    <a:p>
                      <a:r>
                        <a:rPr lang="it-IT" dirty="0" smtClean="0"/>
                        <a:t>Arduino Ethernet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0.- (</a:t>
                      </a:r>
                      <a:r>
                        <a:rPr lang="it-IT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</a:t>
                      </a:r>
                      <a:r>
                        <a:rPr lang="fr-CH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it-IT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disposizione) 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6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(</a:t>
            </a:r>
            <a:r>
              <a:rPr lang="it-IT" dirty="0" err="1" smtClean="0"/>
              <a:t>img</a:t>
            </a:r>
            <a:r>
              <a:rPr lang="it-IT" dirty="0" smtClean="0"/>
              <a:t> grafico + stazione)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13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 smtClean="0"/>
              <a:t>Rilevamento terremoto</a:t>
            </a:r>
          </a:p>
          <a:p>
            <a:r>
              <a:rPr lang="it-IT" sz="3600" dirty="0" smtClean="0"/>
              <a:t>Visualizzazione dati sul sito web</a:t>
            </a:r>
          </a:p>
          <a:p>
            <a:r>
              <a:rPr lang="it-IT" sz="3600" dirty="0" smtClean="0"/>
              <a:t>Salvataggio dati interessanti</a:t>
            </a:r>
          </a:p>
        </p:txBody>
      </p:sp>
    </p:spTree>
    <p:extLst>
      <p:ext uri="{BB962C8B-B14F-4D97-AF65-F5344CB8AC3E}">
        <p14:creationId xmlns:p14="http://schemas.microsoft.com/office/powerpoint/2010/main" val="151819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Preventivo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5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" y="1283760"/>
            <a:ext cx="12179228" cy="4290480"/>
          </a:xfrm>
        </p:spPr>
      </p:pic>
    </p:spTree>
    <p:extLst>
      <p:ext uri="{BB962C8B-B14F-4D97-AF65-F5344CB8AC3E}">
        <p14:creationId xmlns:p14="http://schemas.microsoft.com/office/powerpoint/2010/main" val="187339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Costi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360849"/>
              </p:ext>
            </p:extLst>
          </p:nvPr>
        </p:nvGraphicFramePr>
        <p:xfrm>
          <a:off x="117446" y="1828798"/>
          <a:ext cx="11954312" cy="32224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204">
                <a:tc>
                  <a:txBody>
                    <a:bodyPr/>
                    <a:lstStyle/>
                    <a:p>
                      <a:r>
                        <a:rPr lang="it-IT" sz="2800" dirty="0" smtClean="0"/>
                        <a:t>Risorsa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dirty="0" smtClean="0"/>
                        <a:t>Prezzo</a:t>
                      </a:r>
                      <a:endParaRPr lang="it-IT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9204">
                <a:tc>
                  <a:txBody>
                    <a:bodyPr/>
                    <a:lstStyle/>
                    <a:p>
                      <a:r>
                        <a:rPr lang="it-IT" sz="2800" dirty="0" smtClean="0"/>
                        <a:t>Accelerometro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CHF</a:t>
                      </a:r>
                      <a:endParaRPr lang="it-IT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204">
                <a:tc>
                  <a:txBody>
                    <a:bodyPr/>
                    <a:lstStyle/>
                    <a:p>
                      <a:r>
                        <a:rPr lang="it-IT" sz="2800" dirty="0" smtClean="0"/>
                        <a:t>Personale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CHF/h * </a:t>
                      </a: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</a:t>
                      </a: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 lavoro * 5 persone = </a:t>
                      </a: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37500 CHF</a:t>
                      </a:r>
                      <a:endParaRPr lang="it-IT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204">
                <a:tc>
                  <a:txBody>
                    <a:bodyPr/>
                    <a:lstStyle/>
                    <a:p>
                      <a:r>
                        <a:rPr lang="it-IT" sz="2800" dirty="0" smtClean="0"/>
                        <a:t>Arduino Ethernet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CHF</a:t>
                      </a:r>
                      <a:endParaRPr lang="it-IT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153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57</TotalTime>
  <Words>474</Words>
  <Application>Microsoft Office PowerPoint</Application>
  <PresentationFormat>Widescreen</PresentationFormat>
  <Paragraphs>134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Calisto MT</vt:lpstr>
      <vt:lpstr>Trebuchet MS</vt:lpstr>
      <vt:lpstr>Wingdings 2</vt:lpstr>
      <vt:lpstr>Slate</vt:lpstr>
      <vt:lpstr>Survey Station</vt:lpstr>
      <vt:lpstr>Indice</vt:lpstr>
      <vt:lpstr>PowerPoint Presentation</vt:lpstr>
      <vt:lpstr>Analisi</vt:lpstr>
      <vt:lpstr>Richiesta</vt:lpstr>
      <vt:lpstr>PowerPoint Presentation</vt:lpstr>
      <vt:lpstr>Preventivo</vt:lpstr>
      <vt:lpstr>PowerPoint Presentation</vt:lpstr>
      <vt:lpstr>Costi</vt:lpstr>
      <vt:lpstr>Progettazione</vt:lpstr>
      <vt:lpstr>Sistema</vt:lpstr>
      <vt:lpstr>PowerPoint Presentation</vt:lpstr>
      <vt:lpstr>Database</vt:lpstr>
      <vt:lpstr>PowerPoint Presentation</vt:lpstr>
      <vt:lpstr>PowerPoint Presentation</vt:lpstr>
      <vt:lpstr>PowerPoint Presentation</vt:lpstr>
      <vt:lpstr>Sito</vt:lpstr>
      <vt:lpstr>PowerPoint Presentation</vt:lpstr>
      <vt:lpstr>Stazione di rilevamento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Implementazione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Sito</vt:lpstr>
      <vt:lpstr>PowerPoint Presentation</vt:lpstr>
      <vt:lpstr>Stazione di rilevamento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Consuntivo</vt:lpstr>
      <vt:lpstr>Consuntivo Gantt</vt:lpstr>
      <vt:lpstr>Costi</vt:lpstr>
      <vt:lpstr>(img grafico + stazione)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Station</dc:title>
  <dc:creator>Riccardo di Summa</dc:creator>
  <cp:lastModifiedBy>Riccardo di Summa</cp:lastModifiedBy>
  <cp:revision>8</cp:revision>
  <dcterms:created xsi:type="dcterms:W3CDTF">2017-05-18T05:25:57Z</dcterms:created>
  <dcterms:modified xsi:type="dcterms:W3CDTF">2017-05-18T12:04:24Z</dcterms:modified>
</cp:coreProperties>
</file>